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58" r:id="rId4"/>
    <p:sldId id="261" r:id="rId5"/>
    <p:sldId id="262" r:id="rId6"/>
    <p:sldId id="257" r:id="rId7"/>
    <p:sldId id="265" r:id="rId8"/>
    <p:sldId id="266" r:id="rId9"/>
    <p:sldId id="267" r:id="rId10"/>
    <p:sldId id="259" r:id="rId11"/>
    <p:sldId id="264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71" autoAdjust="0"/>
    <p:restoredTop sz="94660"/>
  </p:normalViewPr>
  <p:slideViewPr>
    <p:cSldViewPr>
      <p:cViewPr varScale="1">
        <p:scale>
          <a:sx n="69" d="100"/>
          <a:sy n="69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1EF75-F078-4528-9F35-0516772C82C9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A3060-25AD-409D-8CEB-2FC2144CD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4DAFF-724E-4742-B596-33C11408226A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12F25-3053-402E-8682-13A9E4FBA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1000"/>
          </a:blip>
          <a:srcRect/>
          <a:stretch>
            <a:fillRect/>
          </a:stretch>
        </p:blipFill>
        <p:spPr bwMode="auto">
          <a:xfrm>
            <a:off x="59267" y="1143001"/>
            <a:ext cx="9023351" cy="410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Readers pay attention to </a:t>
            </a:r>
            <a:r>
              <a:rPr lang="en-US" b="1" dirty="0" smtClean="0"/>
              <a:t>symbols</a:t>
            </a:r>
            <a:r>
              <a:rPr lang="en-US" dirty="0" smtClean="0"/>
              <a:t> in their books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Think about the honey in </a:t>
            </a:r>
            <a:r>
              <a:rPr lang="en-US" u="sng" dirty="0" smtClean="0"/>
              <a:t>Thank You, Mr. </a:t>
            </a:r>
            <a:r>
              <a:rPr lang="en-US" u="sng" dirty="0" err="1" smtClean="0"/>
              <a:t>Falker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sz="4500" i="1" dirty="0" smtClean="0"/>
              <a:t>The grandpa held the jar of hone so that all the family could see, then dipped a </a:t>
            </a:r>
          </a:p>
          <a:p>
            <a:pPr>
              <a:buNone/>
            </a:pPr>
            <a:r>
              <a:rPr lang="en-US" sz="4500" i="1" dirty="0" smtClean="0"/>
              <a:t>ladle into it and drizzled honey on the cover of a small book.</a:t>
            </a:r>
          </a:p>
          <a:p>
            <a:pPr>
              <a:buNone/>
            </a:pPr>
            <a:r>
              <a:rPr lang="en-US" sz="4500" i="1" dirty="0" smtClean="0"/>
              <a:t>	The little girl had just turned five. </a:t>
            </a:r>
          </a:p>
          <a:p>
            <a:pPr>
              <a:buNone/>
            </a:pPr>
            <a:r>
              <a:rPr lang="en-US" sz="4500" i="1" dirty="0" smtClean="0"/>
              <a:t>	“Stand up little one,” he cooed. “I did this for your mother, your uncles, your older</a:t>
            </a:r>
          </a:p>
          <a:p>
            <a:pPr>
              <a:buNone/>
            </a:pPr>
            <a:r>
              <a:rPr lang="en-US" sz="4500" i="1" dirty="0" smtClean="0"/>
              <a:t>brother, and now you!” </a:t>
            </a:r>
          </a:p>
          <a:p>
            <a:pPr>
              <a:buNone/>
            </a:pPr>
            <a:r>
              <a:rPr lang="en-US" sz="4500" i="1" dirty="0" smtClean="0"/>
              <a:t>	Then he handed the book to her. “Taste!’ </a:t>
            </a:r>
          </a:p>
          <a:p>
            <a:pPr>
              <a:buNone/>
            </a:pPr>
            <a:r>
              <a:rPr lang="en-US" sz="4500" i="1" dirty="0" smtClean="0"/>
              <a:t>	She dipped her finger into the honey and put it into her mouth. </a:t>
            </a:r>
          </a:p>
          <a:p>
            <a:pPr>
              <a:buNone/>
            </a:pPr>
            <a:r>
              <a:rPr lang="en-US" sz="4500" i="1" dirty="0" smtClean="0"/>
              <a:t>	“What is the taste?” the grandma asked. </a:t>
            </a:r>
          </a:p>
          <a:p>
            <a:pPr>
              <a:buNone/>
            </a:pPr>
            <a:r>
              <a:rPr lang="en-US" sz="4500" i="1" dirty="0" smtClean="0"/>
              <a:t>	The little girl answered, “Sweet!”</a:t>
            </a:r>
          </a:p>
          <a:p>
            <a:pPr>
              <a:buNone/>
            </a:pPr>
            <a:r>
              <a:rPr lang="en-US" sz="4500" i="1" dirty="0" smtClean="0"/>
              <a:t>	Then all of the family said in a single voice, “Yes, and so is knowledge, but</a:t>
            </a:r>
          </a:p>
          <a:p>
            <a:pPr>
              <a:buNone/>
            </a:pPr>
            <a:r>
              <a:rPr lang="en-US" sz="4500" i="1" dirty="0" smtClean="0"/>
              <a:t>knowledge is like the bee that made that sweet honey, you have to chase it through</a:t>
            </a:r>
          </a:p>
          <a:p>
            <a:pPr>
              <a:buNone/>
            </a:pPr>
            <a:r>
              <a:rPr lang="en-US" sz="4500" i="1" dirty="0" smtClean="0"/>
              <a:t>the pages of a book!”</a:t>
            </a:r>
          </a:p>
          <a:p>
            <a:pPr>
              <a:buNone/>
            </a:pPr>
            <a:r>
              <a:rPr lang="en-US" sz="4500" i="1" dirty="0" smtClean="0"/>
              <a:t>	The little girl knew that the promise to read was at last hers. Soon she was going to </a:t>
            </a:r>
          </a:p>
          <a:p>
            <a:pPr>
              <a:buNone/>
            </a:pPr>
            <a:r>
              <a:rPr lang="en-US" sz="4500" i="1" dirty="0" smtClean="0"/>
              <a:t>learn to read.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lvl="8">
              <a:buNone/>
            </a:pPr>
            <a:r>
              <a:rPr lang="en-US" sz="3400" dirty="0" smtClean="0"/>
              <a:t>-From </a:t>
            </a:r>
            <a:r>
              <a:rPr lang="en-US" sz="3400" u="sng" dirty="0" smtClean="0"/>
              <a:t>Thank you, Mr. </a:t>
            </a:r>
            <a:r>
              <a:rPr lang="en-US" sz="3400" u="sng" dirty="0" err="1" smtClean="0"/>
              <a:t>Falker</a:t>
            </a:r>
            <a:r>
              <a:rPr lang="en-US" sz="3400" u="sng" dirty="0" smtClean="0"/>
              <a:t> </a:t>
            </a:r>
            <a:r>
              <a:rPr lang="en-US" sz="3400" dirty="0" smtClean="0"/>
              <a:t> by Patricia </a:t>
            </a:r>
            <a:r>
              <a:rPr lang="en-US" sz="3400" dirty="0" err="1" smtClean="0"/>
              <a:t>Polacco</a:t>
            </a:r>
            <a:endParaRPr lang="en-US" sz="3400" dirty="0" smtClean="0"/>
          </a:p>
        </p:txBody>
      </p:sp>
      <p:pic>
        <p:nvPicPr>
          <p:cNvPr id="5" name="Picture 2" descr="http://home.comcast.net/~sue.stanton/images/image105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5257800"/>
            <a:ext cx="1028700" cy="1343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home.comcast.net/~sue.stanton/images/image1050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667000"/>
            <a:ext cx="2286000" cy="2984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85800" y="1600200"/>
            <a:ext cx="792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The honey was a </a:t>
            </a:r>
            <a:r>
              <a:rPr lang="en-US" sz="3200" u="sng" dirty="0" smtClean="0"/>
              <a:t>symbol</a:t>
            </a:r>
            <a:r>
              <a:rPr lang="en-US" sz="3200" dirty="0" smtClean="0"/>
              <a:t> for </a:t>
            </a:r>
            <a:r>
              <a:rPr lang="en-US" sz="3200" u="sng" dirty="0" smtClean="0"/>
              <a:t>knowledge</a:t>
            </a:r>
            <a:r>
              <a:rPr lang="en-US" sz="3200" dirty="0" smtClean="0"/>
              <a:t>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for symbols!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your reading, look for symbols (things, actions, people) that stand for something we can’t touch or see.</a:t>
            </a:r>
          </a:p>
          <a:p>
            <a:r>
              <a:rPr lang="en-US" dirty="0" smtClean="0"/>
              <a:t>Be prepared to share at the end of Reader’s Workshop today.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Writers often use an </a:t>
            </a:r>
            <a:r>
              <a:rPr lang="en-US" b="1" dirty="0" smtClean="0"/>
              <a:t>object</a:t>
            </a:r>
            <a:r>
              <a:rPr lang="en-US" dirty="0" smtClean="0"/>
              <a:t> in a story to stand for an idea (something that we can’t touch or see).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Symbols are objects that you read about that stand for something else. </a:t>
            </a:r>
            <a:endParaRPr lang="en-US" dirty="0"/>
          </a:p>
        </p:txBody>
      </p:sp>
      <p:pic>
        <p:nvPicPr>
          <p:cNvPr id="16386" name="Picture 2" descr="http://www.azsos.gov/Images/State_Symbols/american_fla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286000"/>
            <a:ext cx="4525963" cy="2697163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A flag is a symbol for a patriotism or country.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owl is a symbol for wisdom.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8434" name="Picture 2" descr="C:\Users\J Barnes\AppData\Local\Microsoft\Windows\Temporary Internet Files\Content.IE5\7JAYFDBM\MCj008851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514600"/>
            <a:ext cx="2462213" cy="2665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dove symbolizes peace.</a:t>
            </a:r>
          </a:p>
          <a:p>
            <a:endParaRPr lang="en-US" dirty="0"/>
          </a:p>
        </p:txBody>
      </p:sp>
      <p:pic>
        <p:nvPicPr>
          <p:cNvPr id="19458" name="Picture 2" descr="C:\Users\J Barnes\AppData\Local\Microsoft\Windows\Temporary Internet Files\Content.IE5\7JAYFDBM\MCj041369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209800"/>
            <a:ext cx="3731537" cy="34538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</a:t>
            </a:r>
            <a:r>
              <a:rPr lang="en-US" dirty="0" err="1" smtClean="0"/>
              <a:t>Linus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http://raw360.com/media/1/20040804-linu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724400"/>
            <a:ext cx="2705100" cy="18930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" y="1295400"/>
            <a:ext cx="8458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He always carries a blanket. </a:t>
            </a:r>
          </a:p>
          <a:p>
            <a:r>
              <a:rPr lang="en-US" sz="3200" dirty="0" smtClean="0"/>
              <a:t>This blanket is a </a:t>
            </a:r>
            <a:r>
              <a:rPr lang="en-US" sz="3200" b="1" dirty="0" smtClean="0"/>
              <a:t>symbol.</a:t>
            </a:r>
          </a:p>
          <a:p>
            <a:endParaRPr lang="en-US" dirty="0"/>
          </a:p>
        </p:txBody>
      </p:sp>
      <p:pic>
        <p:nvPicPr>
          <p:cNvPr id="1028" name="Picture 4" descr="http://oneyearbibleimages.com/lin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67200"/>
            <a:ext cx="2590800" cy="2203412"/>
          </a:xfrm>
          <a:prstGeom prst="rect">
            <a:avLst/>
          </a:prstGeom>
          <a:noFill/>
        </p:spPr>
      </p:pic>
      <p:pic>
        <p:nvPicPr>
          <p:cNvPr id="1030" name="Picture 6" descr="http://elsja.com/blog/wp-content/uploads/2007/02/linu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2667000"/>
            <a:ext cx="2057400" cy="2021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</a:t>
            </a:r>
            <a:r>
              <a:rPr lang="en-US" dirty="0" err="1" smtClean="0"/>
              <a:t>Linus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carries it with him and it makes him feel safe. </a:t>
            </a:r>
          </a:p>
          <a:p>
            <a:r>
              <a:rPr lang="en-US" b="1" dirty="0" smtClean="0"/>
              <a:t>The </a:t>
            </a:r>
            <a:r>
              <a:rPr lang="en-US" b="1" u="sng" dirty="0" smtClean="0"/>
              <a:t>blanket</a:t>
            </a:r>
            <a:r>
              <a:rPr lang="en-US" b="1" dirty="0" smtClean="0"/>
              <a:t> is a </a:t>
            </a:r>
            <a:r>
              <a:rPr lang="en-US" b="1" u="sng" dirty="0" smtClean="0"/>
              <a:t>symbol</a:t>
            </a:r>
            <a:r>
              <a:rPr lang="en-US" b="1" dirty="0" smtClean="0"/>
              <a:t> for </a:t>
            </a:r>
            <a:r>
              <a:rPr lang="en-US" b="1" u="sng" dirty="0" smtClean="0"/>
              <a:t>safety</a:t>
            </a:r>
            <a:r>
              <a:rPr lang="en-US" b="1" dirty="0" smtClean="0"/>
              <a:t>.</a:t>
            </a:r>
          </a:p>
          <a:p>
            <a:pPr algn="ctr"/>
            <a:r>
              <a:rPr lang="en-US" b="1" dirty="0" smtClean="0"/>
              <a:t>BLANKET=SAFETY </a:t>
            </a:r>
          </a:p>
        </p:txBody>
      </p:sp>
      <p:pic>
        <p:nvPicPr>
          <p:cNvPr id="4" name="Picture 6" descr="http://elsja.com/blog/wp-content/uploads/2007/02/linu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4038600"/>
            <a:ext cx="2403932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agnewsnotes.typepad.com/bagnews/images/obama%20basketb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4720342" cy="6248400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57800" y="1600201"/>
            <a:ext cx="3429000" cy="4525963"/>
          </a:xfrm>
        </p:spPr>
        <p:txBody>
          <a:bodyPr/>
          <a:lstStyle/>
          <a:p>
            <a:r>
              <a:rPr lang="en-US" dirty="0" smtClean="0"/>
              <a:t>This is President Obama. </a:t>
            </a:r>
          </a:p>
          <a:p>
            <a:r>
              <a:rPr lang="en-US" dirty="0" smtClean="0"/>
              <a:t>What do you think can be a symbol in this photo?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agnewsnotes.typepad.com/bagnews/images/obama%20basketbal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4830595" cy="6019800"/>
          </a:xfrm>
          <a:prstGeom prst="rect">
            <a:avLst/>
          </a:prstGeom>
          <a:noFill/>
        </p:spPr>
      </p:pic>
      <p:sp>
        <p:nvSpPr>
          <p:cNvPr id="5" name="Content Placeholder 5"/>
          <p:cNvSpPr txBox="1">
            <a:spLocks/>
          </p:cNvSpPr>
          <p:nvPr/>
        </p:nvSpPr>
        <p:spPr>
          <a:xfrm>
            <a:off x="5257800" y="381001"/>
            <a:ext cx="3429000" cy="57451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 interview,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Myrlie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Evers,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Medgar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Evers’ wife, said that she thought of the basketball as a symbol of the world.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32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"</a:t>
            </a:r>
            <a:r>
              <a:rPr lang="en-US" sz="3200" dirty="0" smtClean="0"/>
              <a:t>I saw a photograph of Obama playing basketball. This man's feet were off of the floor, he was reaching for that ball, had it in the grasp of his hands and I said, 'You know what? I see him as a leader, and that's the world that's in his hands </a:t>
            </a:r>
            <a:r>
              <a:rPr lang="en-US" sz="3200" dirty="0" smtClean="0"/>
              <a:t>...”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books</Template>
  <TotalTime>49</TotalTime>
  <Words>268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books</vt:lpstr>
      <vt:lpstr>Readers pay attention to symbols in their books</vt:lpstr>
      <vt:lpstr>Slide 2</vt:lpstr>
      <vt:lpstr>Symbols are objects that you read about that stand for something else. </vt:lpstr>
      <vt:lpstr>Slide 4</vt:lpstr>
      <vt:lpstr>Slide 5</vt:lpstr>
      <vt:lpstr>Think about Linus.</vt:lpstr>
      <vt:lpstr>Think about Linus.</vt:lpstr>
      <vt:lpstr>Slide 8</vt:lpstr>
      <vt:lpstr>Slide 9</vt:lpstr>
      <vt:lpstr>Think about the honey in Thank You, Mr. Falker</vt:lpstr>
      <vt:lpstr>Slide 11</vt:lpstr>
      <vt:lpstr>Look for symbols!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Readers pay attention to symbols in their books</dc:title>
  <dc:creator>J Barnes</dc:creator>
  <cp:lastModifiedBy>J Barnes</cp:lastModifiedBy>
  <cp:revision>5</cp:revision>
  <dcterms:created xsi:type="dcterms:W3CDTF">2009-01-02T03:37:43Z</dcterms:created>
  <dcterms:modified xsi:type="dcterms:W3CDTF">2009-05-06T14:58:38Z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TC300032011033</vt:lpwstr>
  </property>
</Properties>
</file>